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2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3F464C-7C92-482A-8726-B4EE0452B63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464C-7C92-482A-8726-B4EE0452B63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464C-7C92-482A-8726-B4EE0452B63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3F464C-7C92-482A-8726-B4EE0452B63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3F464C-7C92-482A-8726-B4EE0452B63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3F464C-7C92-482A-8726-B4EE0452B63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3F464C-7C92-482A-8726-B4EE0452B63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464C-7C92-482A-8726-B4EE0452B63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3F464C-7C92-482A-8726-B4EE0452B63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3F464C-7C92-482A-8726-B4EE0452B63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3F464C-7C92-482A-8726-B4EE0452B63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3F464C-7C92-482A-8726-B4EE0452B639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0298910-E693-4C19-83DF-E41ADCBB33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54.xml"/><Relationship Id="rId18" Type="http://schemas.openxmlformats.org/officeDocument/2006/relationships/slide" Target="slide46.xml"/><Relationship Id="rId26" Type="http://schemas.openxmlformats.org/officeDocument/2006/relationships/slide" Target="slide10.xml"/><Relationship Id="rId3" Type="http://schemas.openxmlformats.org/officeDocument/2006/relationships/slide" Target="slide12.xml"/><Relationship Id="rId21" Type="http://schemas.openxmlformats.org/officeDocument/2006/relationships/slide" Target="slide18.xml"/><Relationship Id="rId7" Type="http://schemas.openxmlformats.org/officeDocument/2006/relationships/slide" Target="slide52.xml"/><Relationship Id="rId12" Type="http://schemas.openxmlformats.org/officeDocument/2006/relationships/slide" Target="slide44.xml"/><Relationship Id="rId17" Type="http://schemas.openxmlformats.org/officeDocument/2006/relationships/slide" Target="slide36.xml"/><Relationship Id="rId25" Type="http://schemas.openxmlformats.org/officeDocument/2006/relationships/slide" Target="slide58.xml"/><Relationship Id="rId2" Type="http://schemas.openxmlformats.org/officeDocument/2006/relationships/slide" Target="slide2.xml"/><Relationship Id="rId16" Type="http://schemas.openxmlformats.org/officeDocument/2006/relationships/slide" Target="slide26.xml"/><Relationship Id="rId20" Type="http://schemas.openxmlformats.org/officeDocument/2006/relationships/slide" Target="slide8.xml"/><Relationship Id="rId29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2.xml"/><Relationship Id="rId11" Type="http://schemas.openxmlformats.org/officeDocument/2006/relationships/slide" Target="slide34.xml"/><Relationship Id="rId24" Type="http://schemas.openxmlformats.org/officeDocument/2006/relationships/slide" Target="slide48.xml"/><Relationship Id="rId32" Type="http://schemas.openxmlformats.org/officeDocument/2006/relationships/slide" Target="slide62.xml"/><Relationship Id="rId5" Type="http://schemas.openxmlformats.org/officeDocument/2006/relationships/slide" Target="slide32.xml"/><Relationship Id="rId15" Type="http://schemas.openxmlformats.org/officeDocument/2006/relationships/slide" Target="slide16.xml"/><Relationship Id="rId23" Type="http://schemas.openxmlformats.org/officeDocument/2006/relationships/slide" Target="slide38.xml"/><Relationship Id="rId28" Type="http://schemas.openxmlformats.org/officeDocument/2006/relationships/slide" Target="slide30.xml"/><Relationship Id="rId10" Type="http://schemas.openxmlformats.org/officeDocument/2006/relationships/slide" Target="slide24.xml"/><Relationship Id="rId19" Type="http://schemas.openxmlformats.org/officeDocument/2006/relationships/slide" Target="slide56.xml"/><Relationship Id="rId31" Type="http://schemas.openxmlformats.org/officeDocument/2006/relationships/slide" Target="slide60.xml"/><Relationship Id="rId4" Type="http://schemas.openxmlformats.org/officeDocument/2006/relationships/slide" Target="slide22.xml"/><Relationship Id="rId9" Type="http://schemas.openxmlformats.org/officeDocument/2006/relationships/slide" Target="slide14.xml"/><Relationship Id="rId14" Type="http://schemas.openxmlformats.org/officeDocument/2006/relationships/slide" Target="slide6.xml"/><Relationship Id="rId22" Type="http://schemas.openxmlformats.org/officeDocument/2006/relationships/slide" Target="slide28.xml"/><Relationship Id="rId27" Type="http://schemas.openxmlformats.org/officeDocument/2006/relationships/slide" Target="slide20.xml"/><Relationship Id="rId30" Type="http://schemas.openxmlformats.org/officeDocument/2006/relationships/slide" Target="slide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604803"/>
              </p:ext>
            </p:extLst>
          </p:nvPr>
        </p:nvGraphicFramePr>
        <p:xfrm>
          <a:off x="400050" y="914400"/>
          <a:ext cx="83439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081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Communication and Collaboration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Research and Information Fluency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Critical Thinking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Technology Operations and Concepts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Digital Citizenship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Creativity</a:t>
                      </a:r>
                      <a:r>
                        <a:rPr lang="en-US" sz="1600" baseline="0" dirty="0" smtClean="0"/>
                        <a:t> and Innovation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2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6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7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8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9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0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1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4572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METS Review Jeopardy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625199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2" action="ppaction://hlinksldjump"/>
              </a:rPr>
              <a:t>BONUS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and Collaboration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how many bytes a megabyte is equal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and Collaboration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smtClean="0"/>
              <a:t>What is 1,024?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6019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3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difference between a library database and a search engine.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database is maintained by trained professionals for the best </a:t>
            </a:r>
            <a:r>
              <a:rPr lang="en-US" smtClean="0"/>
              <a:t>selected research?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5867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Brandon types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Washington NOT George AND cherries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nto the search engine. This is the name of the search strategy that Brandon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6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boolean</a:t>
            </a:r>
            <a:r>
              <a:rPr lang="en-US" dirty="0" smtClean="0"/>
              <a:t> operators?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5943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number of sources that should agree on a fact before you trust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3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three?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6172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9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two domain names indicate that a website is more likely to be a good source of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.</a:t>
            </a:r>
            <a:r>
              <a:rPr lang="en-US" dirty="0" err="1" smtClean="0"/>
              <a:t>edu</a:t>
            </a:r>
            <a:r>
              <a:rPr lang="en-US" dirty="0" smtClean="0"/>
              <a:t> and .</a:t>
            </a:r>
            <a:r>
              <a:rPr lang="en-US" dirty="0" err="1" smtClean="0"/>
              <a:t>gov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5867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7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and Collaboration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input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Jenna is doing a report. She copies passages from the NASA website and pastes them into her report. She does not give credit to NASA. This is what Jenna has done.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and Information Fluency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5943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Critical Thinking</a:t>
            </a:r>
            <a:br>
              <a:rPr lang="en-US" sz="2000" dirty="0" smtClean="0"/>
            </a:br>
            <a:r>
              <a:rPr lang="en-US" sz="2000" dirty="0" smtClean="0"/>
              <a:t>100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sz="1800" dirty="0" smtClean="0"/>
              <a:t>The computer searches the records for customers that like vanilla and live in Lake Orion. These are the records that will show up.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538265"/>
              </p:ext>
            </p:extLst>
          </p:nvPr>
        </p:nvGraphicFramePr>
        <p:xfrm>
          <a:off x="381000" y="1600200"/>
          <a:ext cx="81534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I.D.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Likes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Allergies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1254 Wallaby</a:t>
                      </a:r>
                      <a:r>
                        <a:rPr lang="en-US" baseline="0" dirty="0" smtClean="0"/>
                        <a:t> Way, Oxford, MI 48926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248-978-4563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vanilla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peanuts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7356 Asteroid Alley, Lake Orion, MI 48363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248-734-3628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vanilla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cinnamon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Cayla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1274 Burger Boulevard,</a:t>
                      </a:r>
                      <a:r>
                        <a:rPr lang="en-US" baseline="0" dirty="0" smtClean="0"/>
                        <a:t> Lake Orion, MI 48362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248-693-4628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chocolate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7493 Roger</a:t>
                      </a:r>
                      <a:r>
                        <a:rPr lang="en-US" baseline="0" dirty="0" smtClean="0"/>
                        <a:t> Road, Oxford, MI 48363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248-927-6745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vanilla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peanuts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7392 Cotton Ct, Lake Orion, MI 48737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248-947-6839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vanilla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peanuts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2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Thinking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records 2 and 5?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571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Thinking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 of the programs we’ve studied in class, this program would be the best choice for creating a birthday invitation.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Thinking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Microsoft Word?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5867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4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Thinking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keep track of the budget for the media center, which would be the best program to 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1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Thinking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Microsoft Excel?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5943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0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Thinking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opening a new business and need to keep track of inventory as you buy and sell. This is the best program to make sense of your inventory.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Thinking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database?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and Collaboration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device that puts info into a computer, like a keyboard?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172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Thinking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printer is turned on and only one page of your document prints. This is what you should do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3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Critical Thinking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check the paper supply?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6248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Operations and Concepts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.doc indicates that the file will open in this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Operations and Concepts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Microsoft Word?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6172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Operations and Concepts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you call a question you ask a database.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6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Operations and Concepts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query?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6248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Operations and Concepts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also known as an optical storage device.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Operations and Concepts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CD?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601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Operations and Concepts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a complete piece of information in a database is called.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Operations and Concepts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record?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5791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and Collaboration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byte is equal to this many bits.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1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Operations and Concepts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create a database of your music. You want to sort it to locate all the songs by a particular artist. You will sort by</a:t>
            </a:r>
          </a:p>
          <a:p>
            <a:pPr lvl="1"/>
            <a:r>
              <a:rPr lang="en-US" dirty="0" smtClean="0"/>
              <a:t>A. record</a:t>
            </a:r>
          </a:p>
          <a:p>
            <a:pPr lvl="1"/>
            <a:r>
              <a:rPr lang="en-US" dirty="0" smtClean="0"/>
              <a:t>B. cell</a:t>
            </a:r>
          </a:p>
          <a:p>
            <a:pPr lvl="1"/>
            <a:r>
              <a:rPr lang="en-US" dirty="0" smtClean="0"/>
              <a:t>C. field name</a:t>
            </a:r>
          </a:p>
          <a:p>
            <a:pPr lvl="1"/>
            <a:r>
              <a:rPr lang="en-US" dirty="0" smtClean="0"/>
              <a:t>D. 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5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Concepts and Operations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C. Field Name?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name of the first electronic computer created in the United States. It was created in 1946.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8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ENIAC?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6130987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intellectual property is</a:t>
            </a:r>
          </a:p>
          <a:p>
            <a:pPr lvl="1"/>
            <a:r>
              <a:rPr lang="en-US" dirty="0" smtClean="0"/>
              <a:t>A. Your brain</a:t>
            </a:r>
          </a:p>
          <a:p>
            <a:pPr lvl="1"/>
            <a:r>
              <a:rPr lang="en-US" dirty="0" smtClean="0"/>
              <a:t>B. knowledge</a:t>
            </a:r>
          </a:p>
          <a:p>
            <a:pPr lvl="1"/>
            <a:r>
              <a:rPr lang="en-US" dirty="0" smtClean="0"/>
              <a:t>C. A creative work</a:t>
            </a:r>
          </a:p>
          <a:p>
            <a:pPr lvl="1"/>
            <a:r>
              <a:rPr lang="en-US" dirty="0" smtClean="0"/>
              <a:t>D. something you found in a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3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C. A creative work?</a:t>
            </a:r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6400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NOT protected by copyright.</a:t>
            </a:r>
          </a:p>
          <a:p>
            <a:pPr lvl="1"/>
            <a:r>
              <a:rPr lang="en-US" dirty="0" smtClean="0"/>
              <a:t>A. a drawing you made in the margin of your social studies homework</a:t>
            </a:r>
          </a:p>
          <a:p>
            <a:pPr lvl="1"/>
            <a:r>
              <a:rPr lang="en-US" dirty="0" smtClean="0"/>
              <a:t>B. music</a:t>
            </a:r>
          </a:p>
          <a:p>
            <a:pPr lvl="1"/>
            <a:r>
              <a:rPr lang="en-US" dirty="0" smtClean="0"/>
              <a:t>C. poems</a:t>
            </a:r>
          </a:p>
          <a:p>
            <a:pPr lvl="1"/>
            <a:r>
              <a:rPr lang="en-US" dirty="0" smtClean="0"/>
              <a:t>D. government photographs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34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D. government photographs?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64770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0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Educators and students can use the copyrighted works of others whenever they like.</a:t>
            </a:r>
          </a:p>
          <a:p>
            <a:pPr lvl="1"/>
            <a:r>
              <a:rPr lang="en-US" dirty="0" smtClean="0"/>
              <a:t>True or False?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False?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655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3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and Collaboration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8?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5943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1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on the web falls into one of two categories. They are</a:t>
            </a:r>
          </a:p>
          <a:p>
            <a:pPr lvl="1"/>
            <a:r>
              <a:rPr lang="en-US" dirty="0" smtClean="0"/>
              <a:t>A. copyright and public domain</a:t>
            </a:r>
          </a:p>
          <a:p>
            <a:pPr lvl="1"/>
            <a:r>
              <a:rPr lang="en-US" dirty="0" smtClean="0"/>
              <a:t>B. public domain and fair use</a:t>
            </a:r>
          </a:p>
          <a:p>
            <a:pPr lvl="1"/>
            <a:r>
              <a:rPr lang="en-US" dirty="0" smtClean="0"/>
              <a:t>C.  Copyright and trademark</a:t>
            </a:r>
          </a:p>
          <a:p>
            <a:pPr lvl="1"/>
            <a:r>
              <a:rPr lang="en-US" dirty="0" smtClean="0"/>
              <a:t>D. Fair use and </a:t>
            </a:r>
            <a:r>
              <a:rPr lang="en-US" dirty="0" err="1" smtClean="0"/>
              <a:t>tademark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1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Citizenship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A. copyright and public domain?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6553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Innovation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used smart art graphics to make hierarchies in class, we were utilizing this type of software.</a:t>
            </a:r>
          </a:p>
        </p:txBody>
      </p:sp>
    </p:spTree>
    <p:extLst>
      <p:ext uri="{BB962C8B-B14F-4D97-AF65-F5344CB8AC3E}">
        <p14:creationId xmlns:p14="http://schemas.microsoft.com/office/powerpoint/2010/main" val="35825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Innovation</a:t>
            </a:r>
            <a:br>
              <a:rPr lang="en-US" dirty="0" smtClean="0"/>
            </a:br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concept map?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6444734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Innovation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name of a type of cell reference that does NOT change when you copy and paste the formula.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4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Innovation</a:t>
            </a:r>
            <a:br>
              <a:rPr lang="en-US" dirty="0" smtClean="0"/>
            </a:br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absolute cell reference?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6477000"/>
            <a:ext cx="3505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2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Innovation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to highlight the top ten items in a range. This is the feature you would most likely use.</a:t>
            </a:r>
          </a:p>
          <a:p>
            <a:pPr lvl="1"/>
            <a:r>
              <a:rPr lang="en-US" dirty="0" smtClean="0"/>
              <a:t>A. Cell styles</a:t>
            </a:r>
          </a:p>
          <a:p>
            <a:pPr lvl="1"/>
            <a:r>
              <a:rPr lang="en-US" dirty="0" smtClean="0"/>
              <a:t>B. Table styles</a:t>
            </a:r>
          </a:p>
          <a:p>
            <a:pPr lvl="1"/>
            <a:r>
              <a:rPr lang="en-US" dirty="0" smtClean="0"/>
              <a:t>C. Conditional formatting</a:t>
            </a:r>
          </a:p>
          <a:p>
            <a:pPr lvl="1"/>
            <a:r>
              <a:rPr lang="en-US" dirty="0" smtClean="0"/>
              <a:t>D. Format painter</a:t>
            </a:r>
          </a:p>
        </p:txBody>
      </p:sp>
    </p:spTree>
    <p:extLst>
      <p:ext uri="{BB962C8B-B14F-4D97-AF65-F5344CB8AC3E}">
        <p14:creationId xmlns:p14="http://schemas.microsoft.com/office/powerpoint/2010/main" val="201483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Innovation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C. Conditional Formatting?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64770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Innovation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Excel, you create a formula that will sum the values of a column of 20 cells. This is the most efficient way to create that formula.</a:t>
            </a:r>
          </a:p>
          <a:p>
            <a:pPr lvl="1"/>
            <a:r>
              <a:rPr lang="en-US" dirty="0" smtClean="0"/>
              <a:t>A. the point and click method</a:t>
            </a:r>
          </a:p>
          <a:p>
            <a:pPr lvl="1"/>
            <a:r>
              <a:rPr lang="en-US" dirty="0" smtClean="0"/>
              <a:t>B. Function formulas</a:t>
            </a:r>
          </a:p>
          <a:p>
            <a:pPr lvl="1"/>
            <a:r>
              <a:rPr lang="en-US" dirty="0" smtClean="0"/>
              <a:t>C. Typing in the long formula by hand</a:t>
            </a:r>
          </a:p>
          <a:p>
            <a:pPr lvl="1"/>
            <a:r>
              <a:rPr lang="en-US" dirty="0" smtClean="0"/>
              <a:t>D. none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1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Innovation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B. Function Formulas?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6553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and Collaboration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of the type of computer code using 0’s and 1’s.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6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Innovation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coding a program, this is what you use to make the computer run a statement more than once.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Innovation</a:t>
            </a:r>
            <a:br>
              <a:rPr lang="en-US" dirty="0" smtClean="0"/>
            </a:br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loop?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655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list of ten data units for a computer in order, the first of which is bit.</a:t>
            </a:r>
          </a:p>
        </p:txBody>
      </p:sp>
    </p:spTree>
    <p:extLst>
      <p:ext uri="{BB962C8B-B14F-4D97-AF65-F5344CB8AC3E}">
        <p14:creationId xmlns:p14="http://schemas.microsoft.com/office/powerpoint/2010/main" val="36892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bit, byte, kilobyte, megabyte, gigabyte, terabyte, petabyte, </a:t>
            </a:r>
            <a:r>
              <a:rPr lang="en-US" dirty="0" err="1"/>
              <a:t>exabyte</a:t>
            </a:r>
            <a:r>
              <a:rPr lang="en-US" dirty="0"/>
              <a:t>, zettabyte, and yottabyte?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and Collaboration</a:t>
            </a:r>
            <a:br>
              <a:rPr lang="en-US" dirty="0" smtClean="0"/>
            </a:br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binary?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172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8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and Collaboration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type of software designed to accomplish a specific task.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and Collaboration</a:t>
            </a:r>
            <a:br>
              <a:rPr lang="en-US" dirty="0" smtClean="0"/>
            </a:br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application software?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6324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Return to 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274</TotalTime>
  <Words>1290</Words>
  <Application>Microsoft Office PowerPoint</Application>
  <PresentationFormat>On-screen Show (4:3)</PresentationFormat>
  <Paragraphs>254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Century Gothic</vt:lpstr>
      <vt:lpstr>Verdana</vt:lpstr>
      <vt:lpstr>Wingdings 2</vt:lpstr>
      <vt:lpstr>Verve</vt:lpstr>
      <vt:lpstr>PowerPoint Presentation</vt:lpstr>
      <vt:lpstr>Communication and Collaboration 100</vt:lpstr>
      <vt:lpstr>Communication and Collaboration 100</vt:lpstr>
      <vt:lpstr>Communication and Collaboration 200</vt:lpstr>
      <vt:lpstr>Communication and Collaboration 200</vt:lpstr>
      <vt:lpstr>Communication and Collaboration 300</vt:lpstr>
      <vt:lpstr>Communication and Collaboration 300</vt:lpstr>
      <vt:lpstr>Communication and Collaboration 400</vt:lpstr>
      <vt:lpstr>Communication and Collaboration 400</vt:lpstr>
      <vt:lpstr>Communication and Collaboration 500</vt:lpstr>
      <vt:lpstr>Communication and Collaboration 500</vt:lpstr>
      <vt:lpstr>Research and Information Fluency 100</vt:lpstr>
      <vt:lpstr>Research and Information Fluency 100</vt:lpstr>
      <vt:lpstr>Research and Information Fluency 200</vt:lpstr>
      <vt:lpstr>Research and Information Fluency 200</vt:lpstr>
      <vt:lpstr>Research and Information Fluency 300</vt:lpstr>
      <vt:lpstr>Research and Information Fluency 300</vt:lpstr>
      <vt:lpstr>Research and Information Fluency 400</vt:lpstr>
      <vt:lpstr>Research and Information Fluency 400</vt:lpstr>
      <vt:lpstr>Research and Information Fluency 500</vt:lpstr>
      <vt:lpstr>Research and Information Fluency 500</vt:lpstr>
      <vt:lpstr>Critical Thinking 100</vt:lpstr>
      <vt:lpstr>Critical Thinking 100</vt:lpstr>
      <vt:lpstr>Critical Thinking 200</vt:lpstr>
      <vt:lpstr>Critical Thinking 200</vt:lpstr>
      <vt:lpstr>Critical Thinking 300</vt:lpstr>
      <vt:lpstr>Critical Thinking 300</vt:lpstr>
      <vt:lpstr>Critical Thinking 400</vt:lpstr>
      <vt:lpstr>Critical Thinking 400</vt:lpstr>
      <vt:lpstr>Critical Thinking 500</vt:lpstr>
      <vt:lpstr>Critical Thinking 500</vt:lpstr>
      <vt:lpstr>Technology Operations and Concepts 100</vt:lpstr>
      <vt:lpstr>Technology Operations and Concepts 100</vt:lpstr>
      <vt:lpstr>Technology Operations and Concepts 200</vt:lpstr>
      <vt:lpstr>Technology Operations and Concepts 200</vt:lpstr>
      <vt:lpstr>Technology Operations and Concepts 300</vt:lpstr>
      <vt:lpstr>Technology Operations and Concepts 300</vt:lpstr>
      <vt:lpstr>Technology Operations and Concepts 400</vt:lpstr>
      <vt:lpstr>Technology Operations and Concepts 400</vt:lpstr>
      <vt:lpstr>Technology Operations and Concepts 500</vt:lpstr>
      <vt:lpstr>Technology Concepts and Operations 500</vt:lpstr>
      <vt:lpstr>Digital Citizenship 100</vt:lpstr>
      <vt:lpstr>Digital Citizenship 100</vt:lpstr>
      <vt:lpstr>Digital Citizenship 200</vt:lpstr>
      <vt:lpstr>Digital Citizenship 200</vt:lpstr>
      <vt:lpstr>Digital Citizenship 300</vt:lpstr>
      <vt:lpstr>Digital Citizenship 300</vt:lpstr>
      <vt:lpstr>Digital Citizenship 400</vt:lpstr>
      <vt:lpstr>Digital Citizenship 400</vt:lpstr>
      <vt:lpstr>Digital Citizenship 500</vt:lpstr>
      <vt:lpstr>Digital Citizenship 500</vt:lpstr>
      <vt:lpstr>Creativity and Innovation 100</vt:lpstr>
      <vt:lpstr>Creativity and Innovation 100</vt:lpstr>
      <vt:lpstr>Creativity and Innovation 200</vt:lpstr>
      <vt:lpstr>Creativity and Innovation 200</vt:lpstr>
      <vt:lpstr>Creativity and Innovation 300</vt:lpstr>
      <vt:lpstr>Creativity and Innovation 300</vt:lpstr>
      <vt:lpstr>Creativity and Innovation 400</vt:lpstr>
      <vt:lpstr>Creativity and Innovation 400</vt:lpstr>
      <vt:lpstr>Creativity and Innovation 500</vt:lpstr>
      <vt:lpstr>Creativity and Innovation 500</vt:lpstr>
      <vt:lpstr>Bonus Question</vt:lpstr>
      <vt:lpstr>Bonus Question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Lowe</dc:creator>
  <cp:lastModifiedBy>Melissa Kempski</cp:lastModifiedBy>
  <cp:revision>29</cp:revision>
  <dcterms:created xsi:type="dcterms:W3CDTF">2014-01-10T16:19:32Z</dcterms:created>
  <dcterms:modified xsi:type="dcterms:W3CDTF">2018-01-11T14:00:18Z</dcterms:modified>
</cp:coreProperties>
</file>